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366" r:id="rId3"/>
    <p:sldId id="367" r:id="rId4"/>
    <p:sldId id="349" r:id="rId5"/>
    <p:sldId id="364" r:id="rId6"/>
    <p:sldId id="368" r:id="rId7"/>
    <p:sldId id="360" r:id="rId8"/>
    <p:sldId id="372" r:id="rId9"/>
    <p:sldId id="369" r:id="rId10"/>
    <p:sldId id="370" r:id="rId11"/>
    <p:sldId id="371" r:id="rId12"/>
    <p:sldId id="380" r:id="rId13"/>
    <p:sldId id="377" r:id="rId14"/>
    <p:sldId id="376" r:id="rId15"/>
    <p:sldId id="381" r:id="rId16"/>
    <p:sldId id="382" r:id="rId17"/>
    <p:sldId id="373" r:id="rId18"/>
    <p:sldId id="375" r:id="rId19"/>
    <p:sldId id="374" r:id="rId20"/>
    <p:sldId id="379" r:id="rId21"/>
    <p:sldId id="378" r:id="rId22"/>
    <p:sldId id="383" r:id="rId23"/>
    <p:sldId id="322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8" autoAdjust="0"/>
    <p:restoredTop sz="94689"/>
  </p:normalViewPr>
  <p:slideViewPr>
    <p:cSldViewPr snapToGrid="0">
      <p:cViewPr>
        <p:scale>
          <a:sx n="108" d="100"/>
          <a:sy n="108" d="100"/>
        </p:scale>
        <p:origin x="7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73EBD8-D033-4FC0-BC8B-96EA14E199A6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7B266-6023-4B62-88C6-F07F7179C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615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EAF674-CA0F-44B7-9F92-A867D25663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17921F7-82D9-45A2-9D97-18B8B7F635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8C073B-BD50-4C29-A6C7-0DAC80A09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189810-94F1-440F-9808-2369EA436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57C64D-84D7-4B03-84CF-C58D31EC3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848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D6E6E7-CAFA-42D8-8958-E50E9CB22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1A0B90-1323-4AA0-BB8E-4BF7C57A4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5665A0-5170-4AEF-864D-4BA5A9DF6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45B73C-AE20-453C-B229-3523E64F6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E7D0EC-F78F-4596-A038-49D3C2B65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653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7CB0D-805B-4683-800A-DDB7CA4F2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01B7E1B-0D9A-4853-A31C-8F89DCB63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5D6A20-3AB5-4E0B-86D3-B87BC6C1D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861031-5DB9-4016-9FEF-209605DC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505CA6-0192-433D-9388-45F93F7B6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343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962312-CEF1-4403-BD01-C58D9B3FD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CF4FA8-1400-4C8A-9CC7-79AC70FC0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EAFCF66-A835-42E4-85E9-EDEFFDBBF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77AEB12-4836-45B7-BDE8-7E8942CFA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686F372-477D-4811-A158-AB5EBDC19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F9D3CAA-0DB7-4031-926B-902B357CF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301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F78458-C1C2-4162-BCEF-2504F3D04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DD8792-C87D-4525-837D-1D4A9428D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931792F-97B8-4435-8E01-39B733072C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43149F5-1ACC-4123-A870-E5D6C0C1C6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4E80A2E-B4D2-4A51-AA2F-EB05409124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30BCF84-BDD0-4285-A4DA-5A31D4ADD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447768C-40DD-4746-A883-968027D00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6BE8B46-79E7-4554-AE72-C3F70878D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045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B02C66-952F-489A-AADC-3D71B6BDD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60C8D14-4F0F-4AE0-BBB5-79242220C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F43E29F-C049-4557-B327-E5AD8538D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30A2916-2530-49FB-B17B-65DB9682F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151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5B2D121-5DDB-4E14-80BF-C02D377BA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63A278F-5C1D-45D9-A92D-5D875A280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DD784D8-F380-474A-A34E-7E8A37122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931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79F0B5-E548-4B61-86E1-946B55F8B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DC18FD-6888-4F26-9B18-E4BE08382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936A36F-F16A-424B-8F3F-CD4D241220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74C3F12-A23D-45B7-A6D4-75AF01E7C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44FA9A8-01AA-4E7B-8B06-32B1BDE98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AA68CC-C744-4A5B-BEFF-9F1A29F0E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5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279B39-6866-4440-94CA-43FD6F49C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40C613B-03A4-44BA-AF5C-E08E3676A1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276A145-5DB5-4CA3-B74C-3B0B9C173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35A517-DB4E-4393-A8BA-941D01022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46CB182-8719-4EBE-BF71-6C33BA9A0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B391A60-EEC8-4E30-B0CE-FEE77E805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571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C96F62-33F8-4FAA-A654-A08C336FE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9B81D35-928D-423E-AC5B-0C5E68017F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7DF085-81F6-4CBE-BE83-1EC6E9E9A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883814A-7AA2-4FAF-B6D7-7E17FC4E0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9DC7D1-897B-4CA7-83C3-BF9E84BA4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32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3DB505A-D80E-4BE5-903F-5272FAC2F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CE61459-578A-4919-8E53-CDDD240F69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0AC4BA-7A9F-4B19-ABEF-380DDCF61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672CE0-A73F-41BC-86E5-5BCCCA512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42845E-CA5F-4202-9165-8732C9BB8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06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556FC6-0D5C-417E-BB7A-997598ED3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3CF86E6-A79E-45FF-A6F4-E5C515AAC8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1E8A29-701B-4957-8E3B-00C1F49FEF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CEE21-23E5-4417-92FA-E9B6D70F975A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31BDC7-901D-44CD-897F-0F18E4ECE3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6CAFA6-9A71-49A1-AB4F-D416FECDC5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BBF5F-5E13-4041-8B9A-EE77AC6D8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57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9CA92F2-40D8-478F-9CF6-61D3303EE9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329" y="2214562"/>
            <a:ext cx="10227341" cy="1730033"/>
          </a:xfrm>
        </p:spPr>
        <p:txBody>
          <a:bodyPr>
            <a:noAutofit/>
          </a:bodyPr>
          <a:lstStyle/>
          <a:p>
            <a:r>
              <a:rPr lang="ru-RU" sz="4500" b="1" dirty="0">
                <a:solidFill>
                  <a:srgbClr val="002060"/>
                </a:solidFill>
                <a:latin typeface="+mn-lt"/>
              </a:rPr>
              <a:t>Вопросы конкуренции в праве Евразийского экономического союза. Юрисдикция Суда Евразийского экономического союза и Органа по разрешению споров ВТО</a:t>
            </a:r>
            <a:endParaRPr lang="ru-RU" sz="4500" dirty="0">
              <a:solidFill>
                <a:srgbClr val="00206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88CAAEA9-0F3F-44D8-9AD8-74A1ACAE41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0887" y="4361969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ru-RU" sz="4800" dirty="0">
                <a:solidFill>
                  <a:schemeClr val="accent4">
                    <a:lumMod val="50000"/>
                  </a:schemeClr>
                </a:solidFill>
                <a:cs typeface="Times New Roman" panose="02020603050405020304" pitchFamily="18" charset="0"/>
              </a:rPr>
              <a:t>Колос Денис Георгиевич</a:t>
            </a:r>
            <a:endParaRPr lang="en-US" sz="4800" dirty="0">
              <a:solidFill>
                <a:schemeClr val="accent4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chemeClr val="accent4">
                    <a:lumMod val="50000"/>
                  </a:schemeClr>
                </a:solidFill>
                <a:cs typeface="Times New Roman" panose="02020603050405020304" pitchFamily="18" charset="0"/>
              </a:rPr>
              <a:t>Судья Суда Евразийского экономического союза,</a:t>
            </a:r>
          </a:p>
          <a:p>
            <a:r>
              <a:rPr lang="ru-RU" sz="2800" dirty="0">
                <a:solidFill>
                  <a:schemeClr val="accent4">
                    <a:lumMod val="50000"/>
                  </a:schemeClr>
                </a:solidFill>
                <a:cs typeface="Times New Roman" panose="02020603050405020304" pitchFamily="18" charset="0"/>
              </a:rPr>
              <a:t>кандидат юридических наук </a:t>
            </a:r>
          </a:p>
        </p:txBody>
      </p:sp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D3610500-78E9-4D4B-A330-1FA8FB65F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140242" y="5727219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3B849B-959E-44D1-B262-11FB003F690E}"/>
              </a:ext>
            </a:extLst>
          </p:cNvPr>
          <p:cNvSpPr txBox="1"/>
          <p:nvPr/>
        </p:nvSpPr>
        <p:spPr>
          <a:xfrm>
            <a:off x="698037" y="5727219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</p:spTree>
    <p:extLst>
      <p:ext uri="{BB962C8B-B14F-4D97-AF65-F5344CB8AC3E}">
        <p14:creationId xmlns:p14="http://schemas.microsoft.com/office/powerpoint/2010/main" val="2544393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D3610500-78E9-4D4B-A330-1FA8FB65F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324797" y="5937086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3B849B-959E-44D1-B262-11FB003F690E}"/>
              </a:ext>
            </a:extLst>
          </p:cNvPr>
          <p:cNvSpPr txBox="1"/>
          <p:nvPr/>
        </p:nvSpPr>
        <p:spPr>
          <a:xfrm>
            <a:off x="882592" y="5937086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0721A17D-D2B9-4D63-B33A-A88E28A5E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57187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Общие правила конкуренции в Союзе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8C0B7AB2-C15F-43F1-BC66-C885DFAC25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068779"/>
            <a:ext cx="10918371" cy="557619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rgbClr val="FF0000"/>
                </a:solidFill>
              </a:rPr>
              <a:t>Запрет</a:t>
            </a:r>
            <a:r>
              <a:rPr lang="ru-RU" dirty="0"/>
              <a:t> на совершение</a:t>
            </a:r>
            <a:r>
              <a:rPr lang="ru-BY" dirty="0"/>
              <a:t> </a:t>
            </a:r>
            <a:r>
              <a:rPr lang="ru-RU" dirty="0"/>
              <a:t>действий</a:t>
            </a:r>
            <a:r>
              <a:rPr lang="ru-BY" dirty="0"/>
              <a:t> (</a:t>
            </a:r>
            <a:r>
              <a:rPr lang="ru-RU" dirty="0"/>
              <a:t>бездействия</a:t>
            </a:r>
            <a:r>
              <a:rPr lang="ru-BY" dirty="0"/>
              <a:t>) занимающего доминирующее положение хозяйствующего субъекта (субъекта рынка), результатом которых являются или могут являться недопущение, ограничение, устранение конкуренции и (или) ущемление интересов других лиц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rgbClr val="FF0000"/>
                </a:solidFill>
              </a:rPr>
              <a:t>Запрет </a:t>
            </a:r>
            <a:r>
              <a:rPr lang="ru-BY" dirty="0"/>
              <a:t>н</a:t>
            </a:r>
            <a:r>
              <a:rPr lang="ru-RU" dirty="0"/>
              <a:t>а недобросовестную конкуренцию</a:t>
            </a:r>
            <a:endParaRPr lang="ru-BY" dirty="0"/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rgbClr val="FF0000"/>
                </a:solidFill>
              </a:rPr>
              <a:t>Запрет</a:t>
            </a:r>
            <a:r>
              <a:rPr lang="ru-RU" dirty="0"/>
              <a:t> на заключение</a:t>
            </a:r>
            <a:r>
              <a:rPr lang="ru-BY" dirty="0"/>
              <a:t> </a:t>
            </a:r>
            <a:r>
              <a:rPr lang="ru-RU" dirty="0"/>
              <a:t>соглашений</a:t>
            </a:r>
            <a:r>
              <a:rPr lang="ru-BY" dirty="0"/>
              <a:t> между хозяйствующими субъектами</a:t>
            </a:r>
            <a:r>
              <a:rPr lang="ru-RU" dirty="0"/>
              <a:t>, которые могут привести к определенным Договором о Союзе негативным последствиям</a:t>
            </a:r>
            <a:r>
              <a:rPr lang="ru-BY" dirty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rgbClr val="FF0000"/>
                </a:solidFill>
              </a:rPr>
              <a:t>Запрет</a:t>
            </a:r>
            <a:r>
              <a:rPr lang="ru-RU" dirty="0"/>
              <a:t> на заключение</a:t>
            </a:r>
            <a:r>
              <a:rPr lang="ru-BY" dirty="0"/>
              <a:t> </a:t>
            </a:r>
            <a:r>
              <a:rPr lang="ru-RU" dirty="0"/>
              <a:t>«</a:t>
            </a:r>
            <a:r>
              <a:rPr lang="ru-BY" dirty="0"/>
              <a:t>вертикальны</a:t>
            </a:r>
            <a:r>
              <a:rPr lang="ru-RU" dirty="0"/>
              <a:t>х»</a:t>
            </a:r>
            <a:r>
              <a:rPr lang="ru-BY" dirty="0"/>
              <a:t> </a:t>
            </a:r>
            <a:r>
              <a:rPr lang="ru-RU" dirty="0"/>
              <a:t>соглашений</a:t>
            </a:r>
            <a:r>
              <a:rPr lang="ru-BY" dirty="0"/>
              <a:t> между хозяйствующими субъектами (субъектами рынка)</a:t>
            </a:r>
            <a:r>
              <a:rPr lang="ru-RU" dirty="0"/>
              <a:t> за некоторым исключением, которые могут привести к определенным Договором о Союзе негативным последствиям</a:t>
            </a:r>
            <a:r>
              <a:rPr lang="ru-BY" dirty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rgbClr val="FF0000"/>
                </a:solidFill>
              </a:rPr>
              <a:t>Запрет</a:t>
            </a:r>
            <a:r>
              <a:rPr lang="ru-RU" dirty="0"/>
              <a:t> иных соглашений </a:t>
            </a:r>
            <a:r>
              <a:rPr lang="ru-BY" dirty="0"/>
              <a:t>между хозяйствующими субъектами (субъектами рынка), если такие соглашения приводят или могут привести к ограничению конкуренции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rgbClr val="FF0000"/>
                </a:solidFill>
              </a:rPr>
              <a:t>Запрет</a:t>
            </a:r>
            <a:r>
              <a:rPr lang="ru-RU" dirty="0"/>
              <a:t> на осуществление координации </a:t>
            </a:r>
            <a:r>
              <a:rPr lang="ru-BY" dirty="0"/>
              <a:t>экономической деятельности хозяйствующих субъектов (субъектов рынка) государств-членов</a:t>
            </a:r>
            <a:r>
              <a:rPr lang="ru-RU" dirty="0"/>
              <a:t> для физических</a:t>
            </a:r>
            <a:r>
              <a:rPr lang="ru-BY" dirty="0"/>
              <a:t> лиц, коммерчески</a:t>
            </a:r>
            <a:r>
              <a:rPr lang="ru-RU" dirty="0"/>
              <a:t>х</a:t>
            </a:r>
            <a:r>
              <a:rPr lang="ru-BY" dirty="0"/>
              <a:t> </a:t>
            </a:r>
            <a:r>
              <a:rPr lang="ru-RU" dirty="0"/>
              <a:t>организаций</a:t>
            </a:r>
            <a:r>
              <a:rPr lang="ru-BY" dirty="0"/>
              <a:t> и </a:t>
            </a:r>
            <a:r>
              <a:rPr lang="ru-RU" dirty="0"/>
              <a:t>некоммерческих организаций</a:t>
            </a:r>
            <a:endParaRPr lang="ru-BY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DEBDFE-241E-4082-99D4-B85EBB971710}"/>
              </a:ext>
            </a:extLst>
          </p:cNvPr>
          <p:cNvSpPr/>
          <p:nvPr/>
        </p:nvSpPr>
        <p:spPr>
          <a:xfrm>
            <a:off x="628078" y="614767"/>
            <a:ext cx="1051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400" dirty="0"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E73B5E-411A-49C0-8395-1C83A8DE66A4}"/>
              </a:ext>
            </a:extLst>
          </p:cNvPr>
          <p:cNvSpPr/>
          <p:nvPr/>
        </p:nvSpPr>
        <p:spPr>
          <a:xfrm>
            <a:off x="5743761" y="4359766"/>
            <a:ext cx="752730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BY" sz="23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endParaRPr lang="ru-RU" sz="23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059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D3610500-78E9-4D4B-A330-1FA8FB65F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324797" y="5937086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3B849B-959E-44D1-B262-11FB003F690E}"/>
              </a:ext>
            </a:extLst>
          </p:cNvPr>
          <p:cNvSpPr txBox="1"/>
          <p:nvPr/>
        </p:nvSpPr>
        <p:spPr>
          <a:xfrm>
            <a:off x="882592" y="5937086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0721A17D-D2B9-4D63-B33A-A88E28A5E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6742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Компетенция по пресечению нарушений в сфере конкуренции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8C0B7AB2-C15F-43F1-BC66-C885DFAC25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1133" y="1690688"/>
            <a:ext cx="4550547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Пресечение</a:t>
            </a:r>
            <a:r>
              <a:rPr lang="ru-BY" dirty="0"/>
              <a:t> нарушений </a:t>
            </a:r>
            <a:r>
              <a:rPr lang="ru-RU" dirty="0"/>
              <a:t>в сфере </a:t>
            </a:r>
            <a:r>
              <a:rPr lang="ru-BY" dirty="0"/>
              <a:t>конкуренции</a:t>
            </a:r>
            <a:r>
              <a:rPr lang="ru-RU" dirty="0"/>
              <a:t> </a:t>
            </a:r>
            <a:r>
              <a:rPr lang="ru-RU" b="1" dirty="0"/>
              <a:t>национальными органами </a:t>
            </a:r>
            <a:r>
              <a:rPr lang="ru-RU" dirty="0"/>
              <a:t>государств-членов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BY" dirty="0"/>
              <a:t>негативно</a:t>
            </a:r>
            <a:r>
              <a:rPr lang="ru-RU" dirty="0"/>
              <a:t>е</a:t>
            </a:r>
            <a:r>
              <a:rPr lang="ru-BY" dirty="0"/>
              <a:t> </a:t>
            </a:r>
            <a:r>
              <a:rPr lang="ru-RU" dirty="0"/>
              <a:t>влияние</a:t>
            </a:r>
            <a:r>
              <a:rPr lang="ru-BY" dirty="0"/>
              <a:t> нарушения на конкуренцию на рынке одного государства-члена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DEBDFE-241E-4082-99D4-B85EBB971710}"/>
              </a:ext>
            </a:extLst>
          </p:cNvPr>
          <p:cNvSpPr/>
          <p:nvPr/>
        </p:nvSpPr>
        <p:spPr>
          <a:xfrm>
            <a:off x="628078" y="614767"/>
            <a:ext cx="1051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400" dirty="0"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E73B5E-411A-49C0-8395-1C83A8DE66A4}"/>
              </a:ext>
            </a:extLst>
          </p:cNvPr>
          <p:cNvSpPr/>
          <p:nvPr/>
        </p:nvSpPr>
        <p:spPr>
          <a:xfrm>
            <a:off x="5743761" y="4359766"/>
            <a:ext cx="752730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BY" sz="23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endParaRPr lang="ru-RU" sz="23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Объект 1">
            <a:extLst>
              <a:ext uri="{FF2B5EF4-FFF2-40B4-BE49-F238E27FC236}">
                <a16:creationId xmlns:a16="http://schemas.microsoft.com/office/drawing/2014/main" id="{5CE3C812-2F82-41A3-AD8A-1A1BFBFB4468}"/>
              </a:ext>
            </a:extLst>
          </p:cNvPr>
          <p:cNvSpPr txBox="1">
            <a:spLocks/>
          </p:cNvSpPr>
          <p:nvPr/>
        </p:nvSpPr>
        <p:spPr>
          <a:xfrm>
            <a:off x="6237302" y="1690688"/>
            <a:ext cx="455054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/>
              <a:t>Пресечение</a:t>
            </a:r>
            <a:r>
              <a:rPr lang="ru-BY" dirty="0"/>
              <a:t> нарушений общих правил конкуренции</a:t>
            </a:r>
            <a:r>
              <a:rPr lang="ru-RU" dirty="0"/>
              <a:t> </a:t>
            </a:r>
            <a:r>
              <a:rPr lang="ru-RU" b="1" dirty="0"/>
              <a:t>ЕЭК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негативное влияние нарушения</a:t>
            </a:r>
            <a:r>
              <a:rPr lang="ru-BY" dirty="0"/>
              <a:t> на конкуренцию на трансграничном рынке</a:t>
            </a:r>
          </a:p>
        </p:txBody>
      </p:sp>
      <p:sp>
        <p:nvSpPr>
          <p:cNvPr id="5" name="Стрелка: вниз 4">
            <a:extLst>
              <a:ext uri="{FF2B5EF4-FFF2-40B4-BE49-F238E27FC236}">
                <a16:creationId xmlns:a16="http://schemas.microsoft.com/office/drawing/2014/main" id="{8496272B-5695-4E4B-B71F-0F8158894964}"/>
              </a:ext>
            </a:extLst>
          </p:cNvPr>
          <p:cNvSpPr/>
          <p:nvPr/>
        </p:nvSpPr>
        <p:spPr>
          <a:xfrm>
            <a:off x="8469297" y="3231472"/>
            <a:ext cx="470517" cy="9499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BY"/>
          </a:p>
        </p:txBody>
      </p:sp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B5AB8A83-08AA-4B15-8740-253D1F16A460}"/>
              </a:ext>
            </a:extLst>
          </p:cNvPr>
          <p:cNvSpPr/>
          <p:nvPr/>
        </p:nvSpPr>
        <p:spPr>
          <a:xfrm>
            <a:off x="2681948" y="3338931"/>
            <a:ext cx="470517" cy="9499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4173935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D3610500-78E9-4D4B-A330-1FA8FB65F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324797" y="5937086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3B849B-959E-44D1-B262-11FB003F690E}"/>
              </a:ext>
            </a:extLst>
          </p:cNvPr>
          <p:cNvSpPr txBox="1"/>
          <p:nvPr/>
        </p:nvSpPr>
        <p:spPr>
          <a:xfrm>
            <a:off x="882592" y="5937086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0721A17D-D2B9-4D63-B33A-A88E28A5E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Сфера конкуренции в Союзе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8C0B7AB2-C15F-43F1-BC66-C885DFAC25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396936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хозяйствующие субъекты – непосредственные участники</a:t>
            </a:r>
            <a:r>
              <a:rPr lang="en-US" dirty="0"/>
              <a:t> </a:t>
            </a:r>
            <a:r>
              <a:rPr lang="ru-RU" dirty="0"/>
              <a:t>отношений</a:t>
            </a:r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антимонопольные расследования</a:t>
            </a:r>
          </a:p>
          <a:p>
            <a:pPr marL="0" indent="0">
              <a:buNone/>
            </a:pPr>
            <a:r>
              <a:rPr lang="ru-RU" dirty="0"/>
              <a:t>привлечение к ответственности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08E6924-5657-422E-968F-93474B253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98664" y="1530869"/>
            <a:ext cx="3755136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800" dirty="0"/>
              <a:t>ЕЭК</a:t>
            </a:r>
          </a:p>
          <a:p>
            <a:pPr marL="0" indent="0" algn="ctr">
              <a:buNone/>
            </a:pPr>
            <a:endParaRPr lang="ru-RU" dirty="0"/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dirty="0"/>
              <a:t>расследование нарушений общих правил конкуренции на трансграничных рынках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DEBDFE-241E-4082-99D4-B85EBB971710}"/>
              </a:ext>
            </a:extLst>
          </p:cNvPr>
          <p:cNvSpPr/>
          <p:nvPr/>
        </p:nvSpPr>
        <p:spPr>
          <a:xfrm>
            <a:off x="628078" y="614767"/>
            <a:ext cx="1051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400" dirty="0"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E73B5E-411A-49C0-8395-1C83A8DE66A4}"/>
              </a:ext>
            </a:extLst>
          </p:cNvPr>
          <p:cNvSpPr/>
          <p:nvPr/>
        </p:nvSpPr>
        <p:spPr>
          <a:xfrm>
            <a:off x="5743761" y="4359766"/>
            <a:ext cx="752730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BY" sz="23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endParaRPr lang="ru-RU" sz="23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id="{EFC01781-29AC-4971-9E5F-DCAD320B3181}"/>
              </a:ext>
            </a:extLst>
          </p:cNvPr>
          <p:cNvSpPr/>
          <p:nvPr/>
        </p:nvSpPr>
        <p:spPr>
          <a:xfrm>
            <a:off x="2472496" y="3157898"/>
            <a:ext cx="564172" cy="548640"/>
          </a:xfrm>
          <a:prstGeom prst="down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480B93-975D-4306-B422-FBA50A62787D}"/>
              </a:ext>
            </a:extLst>
          </p:cNvPr>
          <p:cNvSpPr txBox="1"/>
          <p:nvPr/>
        </p:nvSpPr>
        <p:spPr>
          <a:xfrm>
            <a:off x="4918519" y="1837877"/>
            <a:ext cx="3182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/>
              <a:t>Суд</a:t>
            </a:r>
          </a:p>
          <a:p>
            <a:pPr algn="ctr"/>
            <a:r>
              <a:rPr lang="en-US" sz="4800" i="1" dirty="0"/>
              <a:t>vs</a:t>
            </a:r>
            <a:endParaRPr lang="ru-RU" sz="4800" i="1" dirty="0"/>
          </a:p>
        </p:txBody>
      </p:sp>
      <p:sp>
        <p:nvSpPr>
          <p:cNvPr id="13" name="Стрелка: вниз 12">
            <a:extLst>
              <a:ext uri="{FF2B5EF4-FFF2-40B4-BE49-F238E27FC236}">
                <a16:creationId xmlns:a16="http://schemas.microsoft.com/office/drawing/2014/main" id="{ED6D7889-8D3A-4F92-95BC-00A9ADD44FF8}"/>
              </a:ext>
            </a:extLst>
          </p:cNvPr>
          <p:cNvSpPr/>
          <p:nvPr/>
        </p:nvSpPr>
        <p:spPr>
          <a:xfrm>
            <a:off x="9225327" y="3142785"/>
            <a:ext cx="564172" cy="548640"/>
          </a:xfrm>
          <a:prstGeom prst="down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563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D3610500-78E9-4D4B-A330-1FA8FB65F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292608" y="5969755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3B849B-959E-44D1-B262-11FB003F690E}"/>
              </a:ext>
            </a:extLst>
          </p:cNvPr>
          <p:cNvSpPr txBox="1"/>
          <p:nvPr/>
        </p:nvSpPr>
        <p:spPr>
          <a:xfrm>
            <a:off x="850403" y="5969755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0721A17D-D2B9-4D63-B33A-A88E28A5E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8594"/>
            <a:ext cx="10515600" cy="82488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Споры в сфере конкуренции в Суде по заявлению хозяйствующего субъекта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B39AE700-6344-4D6B-A3D7-7F97C50E2B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86939" y="1236849"/>
            <a:ext cx="5268057" cy="536307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6200" b="1" dirty="0">
                <a:solidFill>
                  <a:srgbClr val="FF0000"/>
                </a:solidFill>
              </a:rPr>
              <a:t>1) </a:t>
            </a:r>
            <a:r>
              <a:rPr lang="ru-RU" sz="6200" dirty="0"/>
              <a:t>о соответствии  </a:t>
            </a:r>
            <a:r>
              <a:rPr lang="ru-RU" sz="6200" b="1" dirty="0"/>
              <a:t>решения ЕЭК или его отдельных положений</a:t>
            </a:r>
            <a:r>
              <a:rPr lang="ru-RU" sz="6200" dirty="0"/>
              <a:t>, непосредственно затрагивающих права и законные интересы хозяйствующего субъекта в сфере предпринимательской и иной экономической деятельности, Договору и (или) международным договорам в рамках Союза, если такое решение или его отдельные положения повлекли нарушение предоставленных Договором и (или) международными договорами в рамках Союза прав и законных интересов хозяйствующего субъекта;</a:t>
            </a:r>
          </a:p>
          <a:p>
            <a:pPr marL="0" indent="0">
              <a:buNone/>
            </a:pPr>
            <a:r>
              <a:rPr lang="ru-RU" sz="6200" b="1" dirty="0">
                <a:solidFill>
                  <a:srgbClr val="FF0000"/>
                </a:solidFill>
              </a:rPr>
              <a:t>2) </a:t>
            </a:r>
            <a:r>
              <a:rPr lang="ru-RU" sz="6200" dirty="0"/>
              <a:t>об оспаривании </a:t>
            </a:r>
            <a:r>
              <a:rPr lang="ru-RU" sz="6200" b="1" dirty="0"/>
              <a:t>действия (бездействия) ЕЭК </a:t>
            </a:r>
            <a:r>
              <a:rPr lang="ru-RU" sz="6200" dirty="0"/>
              <a:t>при тех же условиях</a:t>
            </a:r>
            <a:endParaRPr lang="en-US" sz="6200" dirty="0"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b="1" i="1" dirty="0">
                <a:cs typeface="Times New Roman" panose="02020603050405020304" pitchFamily="18" charset="0"/>
              </a:rPr>
              <a:t> </a:t>
            </a:r>
            <a:endParaRPr lang="ru-RU" b="1" i="1" dirty="0">
              <a:cs typeface="Times New Roman" panose="02020603050405020304" pitchFamily="18" charset="0"/>
            </a:endParaRP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89F2DD53-9AB5-4C13-8CD4-A6A6B17AA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12791" y="1494929"/>
            <a:ext cx="4358640" cy="4765337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7400" b="1" dirty="0"/>
              <a:t>1. </a:t>
            </a:r>
            <a:r>
              <a:rPr lang="ru-RU" sz="7400" dirty="0"/>
              <a:t>хозяйствующий субъект может оспорить решение ЕЭК или его отдельные положения</a:t>
            </a:r>
          </a:p>
          <a:p>
            <a:pPr marL="0" indent="0">
              <a:buNone/>
            </a:pPr>
            <a:endParaRPr lang="ru-RU" sz="7400" dirty="0"/>
          </a:p>
          <a:p>
            <a:pPr marL="0" indent="0">
              <a:buNone/>
            </a:pPr>
            <a:r>
              <a:rPr lang="ru-RU" sz="7400" b="1" dirty="0"/>
              <a:t>2.</a:t>
            </a:r>
            <a:r>
              <a:rPr lang="ru-RU" sz="7400" dirty="0"/>
              <a:t> Суд выносит решение, обязательное для исполнения ЕЭК.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DEBDFE-241E-4082-99D4-B85EBB971710}"/>
              </a:ext>
            </a:extLst>
          </p:cNvPr>
          <p:cNvSpPr/>
          <p:nvPr/>
        </p:nvSpPr>
        <p:spPr>
          <a:xfrm>
            <a:off x="698037" y="1140925"/>
            <a:ext cx="1051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400" dirty="0"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E73B5E-411A-49C0-8395-1C83A8DE66A4}"/>
              </a:ext>
            </a:extLst>
          </p:cNvPr>
          <p:cNvSpPr/>
          <p:nvPr/>
        </p:nvSpPr>
        <p:spPr>
          <a:xfrm>
            <a:off x="5743761" y="4359766"/>
            <a:ext cx="752730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BY" sz="23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endParaRPr lang="ru-RU" sz="23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Стрелка: вправо 6">
            <a:extLst>
              <a:ext uri="{FF2B5EF4-FFF2-40B4-BE49-F238E27FC236}">
                <a16:creationId xmlns:a16="http://schemas.microsoft.com/office/drawing/2014/main" id="{1A6D81C3-8844-4E28-925C-78812E82001D}"/>
              </a:ext>
            </a:extLst>
          </p:cNvPr>
          <p:cNvSpPr/>
          <p:nvPr/>
        </p:nvSpPr>
        <p:spPr>
          <a:xfrm>
            <a:off x="6608119" y="2856818"/>
            <a:ext cx="804672" cy="728979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933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D3610500-78E9-4D4B-A330-1FA8FB65F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324797" y="5937086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3B849B-959E-44D1-B262-11FB003F690E}"/>
              </a:ext>
            </a:extLst>
          </p:cNvPr>
          <p:cNvSpPr txBox="1"/>
          <p:nvPr/>
        </p:nvSpPr>
        <p:spPr>
          <a:xfrm>
            <a:off x="882592" y="5937086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0721A17D-D2B9-4D63-B33A-A88E28A5E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6742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Правовые позиции Суда ЕАЭС в сфере конкуренции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8C0B7AB2-C15F-43F1-BC66-C885DFAC25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8250" y="1940330"/>
            <a:ext cx="10625550" cy="4351338"/>
          </a:xfrm>
        </p:spPr>
        <p:txBody>
          <a:bodyPr>
            <a:normAutofit lnSpcReduction="10000"/>
          </a:bodyPr>
          <a:lstStyle/>
          <a:p>
            <a:pPr marL="514350" indent="-514350" algn="just">
              <a:buAutoNum type="arabicPeriod"/>
            </a:pPr>
            <a:r>
              <a:rPr lang="ru-RU" b="1" dirty="0"/>
              <a:t>Общие правила конкуренции </a:t>
            </a:r>
            <a:r>
              <a:rPr lang="ru-RU" dirty="0"/>
              <a:t>обладают </a:t>
            </a:r>
            <a:r>
              <a:rPr lang="ru-RU" b="1" dirty="0"/>
              <a:t>прямым действием </a:t>
            </a:r>
            <a:r>
              <a:rPr lang="ru-RU" dirty="0"/>
              <a:t>и должны непосредственно применяться государствами-членами как нормы, закрепленные в международном договоре</a:t>
            </a:r>
          </a:p>
          <a:p>
            <a:pPr marL="514350" indent="-514350" algn="just">
              <a:buAutoNum type="arabicPeriod"/>
            </a:pPr>
            <a:r>
              <a:rPr lang="ru-RU" dirty="0"/>
              <a:t>При пресечении нарушений общих правил конкуренции </a:t>
            </a:r>
            <a:r>
              <a:rPr lang="ru-RU" b="1" dirty="0"/>
              <a:t>одно лицо не может одновременно быть подвергнуто ответственности за совершение одного и того же деяния решениями ЕЭК и уполномоченного органа государства-члена </a:t>
            </a:r>
            <a:r>
              <a:rPr lang="ru-RU" dirty="0"/>
              <a:t>(</a:t>
            </a:r>
            <a:r>
              <a:rPr lang="ru-RU" b="1" dirty="0">
                <a:solidFill>
                  <a:srgbClr val="FF0000"/>
                </a:solidFill>
              </a:rPr>
              <a:t>принцип </a:t>
            </a:r>
            <a:r>
              <a:rPr lang="en-US" b="1" i="1" dirty="0">
                <a:solidFill>
                  <a:srgbClr val="FF0000"/>
                </a:solidFill>
              </a:rPr>
              <a:t>non bis in idem</a:t>
            </a:r>
            <a:r>
              <a:rPr lang="ru-RU" dirty="0"/>
              <a:t>)</a:t>
            </a:r>
          </a:p>
          <a:p>
            <a:pPr marL="514350" indent="-514350" algn="just">
              <a:buAutoNum type="arabicPeriod"/>
            </a:pPr>
            <a:r>
              <a:rPr lang="ru-RU" b="1" dirty="0"/>
              <a:t>Компетенция</a:t>
            </a:r>
            <a:r>
              <a:rPr lang="ru-BY" b="1" dirty="0"/>
              <a:t> </a:t>
            </a:r>
            <a:r>
              <a:rPr lang="ru-RU" b="1" dirty="0"/>
              <a:t>ЕЭК</a:t>
            </a:r>
            <a:r>
              <a:rPr lang="ru-BY" b="1" dirty="0"/>
              <a:t> </a:t>
            </a:r>
            <a:r>
              <a:rPr lang="ru-BY" dirty="0"/>
              <a:t>в сфере конкуренции устанавливается исходя из основного правила о </a:t>
            </a:r>
            <a:r>
              <a:rPr lang="ru-BY" b="1" dirty="0"/>
              <a:t>трансграничности рынка – географического критерия</a:t>
            </a:r>
            <a:endParaRPr lang="ru-BY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DEBDFE-241E-4082-99D4-B85EBB971710}"/>
              </a:ext>
            </a:extLst>
          </p:cNvPr>
          <p:cNvSpPr/>
          <p:nvPr/>
        </p:nvSpPr>
        <p:spPr>
          <a:xfrm>
            <a:off x="628078" y="614767"/>
            <a:ext cx="1051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631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D3610500-78E9-4D4B-A330-1FA8FB65F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280405" y="5974290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3B849B-959E-44D1-B262-11FB003F690E}"/>
              </a:ext>
            </a:extLst>
          </p:cNvPr>
          <p:cNvSpPr txBox="1"/>
          <p:nvPr/>
        </p:nvSpPr>
        <p:spPr>
          <a:xfrm>
            <a:off x="838200" y="5974290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0721A17D-D2B9-4D63-B33A-A88E28A5E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496"/>
            <a:ext cx="10515600" cy="942788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«Мягкое» право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B39AE700-6344-4D6B-A3D7-7F97C50E2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037" y="1180730"/>
            <a:ext cx="10977407" cy="47341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00B050"/>
                </a:solidFill>
              </a:rPr>
              <a:t>Предупреждение ЕЭК:</a:t>
            </a:r>
          </a:p>
          <a:p>
            <a:pPr marL="0" indent="0">
              <a:buNone/>
            </a:pPr>
            <a:r>
              <a:rPr lang="ru-RU" dirty="0"/>
              <a:t>Форма реагирования на нарушение для целей принятия оперативных мер по </a:t>
            </a:r>
            <a:r>
              <a:rPr lang="ru-RU" b="1" dirty="0"/>
              <a:t>пресечению</a:t>
            </a:r>
            <a:r>
              <a:rPr lang="ru-RU" dirty="0"/>
              <a:t> действий, которые приводят или могут привести к недопущению, ограничению, устранению конкуренции на трансграничных рынках, до вынесения определения о проведении расследования в рамках рассмотрения заявления о нарушении общих правил конкуренции</a:t>
            </a:r>
            <a:endParaRPr lang="ru-BY" dirty="0"/>
          </a:p>
          <a:p>
            <a:pPr marL="0" indent="0">
              <a:buNone/>
            </a:pPr>
            <a:endParaRPr lang="ru-RU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B050"/>
                </a:solidFill>
              </a:rPr>
              <a:t>Предостережение ЕЭК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Цель – </a:t>
            </a:r>
            <a:r>
              <a:rPr lang="ru-RU" b="1" dirty="0"/>
              <a:t>предотвращение</a:t>
            </a:r>
            <a:r>
              <a:rPr lang="ru-RU" dirty="0"/>
              <a:t> нарушения общих правил конкуренции; основанием для вынесения предостережения является публичное заявление таких лиц о планируемом поведении на трансграничном рынке, если такое поведение может привести к нарушению общих правил конкуренции и при этом отсутствуют основания для вынесения определения о начале проведения расследования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DEBDFE-241E-4082-99D4-B85EBB971710}"/>
              </a:ext>
            </a:extLst>
          </p:cNvPr>
          <p:cNvSpPr/>
          <p:nvPr/>
        </p:nvSpPr>
        <p:spPr>
          <a:xfrm>
            <a:off x="698037" y="1027906"/>
            <a:ext cx="1051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400" dirty="0"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E73B5E-411A-49C0-8395-1C83A8DE66A4}"/>
              </a:ext>
            </a:extLst>
          </p:cNvPr>
          <p:cNvSpPr/>
          <p:nvPr/>
        </p:nvSpPr>
        <p:spPr>
          <a:xfrm>
            <a:off x="2823008" y="3205862"/>
            <a:ext cx="752730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BY" sz="23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endParaRPr lang="ru-RU" sz="23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070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8B4DBC0-E834-B588-EC58-3F354A649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009" y="428263"/>
            <a:ext cx="11320041" cy="6116916"/>
          </a:xfrm>
        </p:spPr>
        <p:txBody>
          <a:bodyPr>
            <a:normAutofit lnSpcReduction="10000"/>
          </a:bodyPr>
          <a:lstStyle/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Кыргызстан первым из государств – членов ЕАЭС вступил в ВТО – </a:t>
            </a:r>
            <a:b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1998 году. 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Область регулирования права ВТО и права региональных торговых соглашений совпадает</a:t>
            </a:r>
          </a:p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Возникают ситуации, когда основанием для спора могут служить нарушения как соглашений ВТО, так и права регионального объединения. </a:t>
            </a:r>
          </a:p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Заинтересованная сторона может обратиться как в ОРС ВТО, так и использовать механизм разрешения споров в рамках регионального объединения в связи с нарушением по существу одних и тех же правовых норм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торговые ограничения в рамках ВТО и нарушение свободы движения товаров в ЕАЭС). </a:t>
            </a:r>
          </a:p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Инициировать спор с государством – членом ЕАЭС в ОРС ВТО может не только третья сторона, но и другое государство-член этого же интеграционного объединения.</a:t>
            </a:r>
            <a:endParaRPr lang="ru-BY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1600514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38DAE2-ECFF-FE22-C171-DB95E9591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BY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B7E842C4-EB23-8755-25E5-A460AF7666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388" y="710050"/>
            <a:ext cx="11412682" cy="546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974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5C82C2-BD3A-869E-B800-B1CDA5A21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BY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65DCA46-0F52-C228-C5E9-948E0A607A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846" y="365125"/>
            <a:ext cx="12072041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12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B7CDF68-7B23-F508-3F5C-AA694CA98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485" y="250371"/>
            <a:ext cx="11865429" cy="696685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От имени делегации Кыргызской Республики Постпред КР при ВТО Данияр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roboto_regular"/>
              </a:rPr>
              <a:t>Мукашев</a:t>
            </a:r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 проинформировал государства-члены ВТО о нарушениях и несоблюдении Республикой Казахстан международных правил торговли, выражаемых в форме применяемых в отношении транзитных грузов, проходящих через территорию Кыргызской Республики в третьи страны, ужесточенных мер по их досмотру и пропуску, которые беспрерывно продолжаются с марта 2019 г.</a:t>
            </a:r>
          </a:p>
          <a:p>
            <a:pPr algn="just"/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В своем выступлении представитель Кыргызской Республики напомнил государствам-членам ВТО о том, что аналогичные торговые ограничения  имели место и в 2017 году, когда Республика Казахстан в одностороннем порядке ограничила движение товаров из Кыргызской Республики на свою территорию, в результате чего, был нанесен непоправимый экономический ущерб для экономики КР в размере не менее 200 млн. долл. США согласно подсчетам Международного Валютного Фонда.</a:t>
            </a:r>
          </a:p>
          <a:p>
            <a:pPr algn="just"/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Делегация КР представила полную картину происходящего на границе двух государств, озвучила факты незаконных действий казахстанской стороны, а также завила о крайне негативных последствиях данных действий Республики Казахстан на экономику Кыргызской Республики. </a:t>
            </a:r>
          </a:p>
          <a:p>
            <a:pPr algn="just"/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Согласно статистическим данным, в результате торговых ограничительных действий Республики Казахстан наблюдается значительное снижение объемов экспорта Кыргызской Республики. Так, экспорт товаров из КР в 2019 году составил 270.8 млн. долл. США, что ниже на 24.4% по сравнению с 2018 годом. Также было отмечено, что количество грузового автотранспорта, пересекшего пункт пропуска «Ак-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roboto_regular"/>
              </a:rPr>
              <a:t>Тилек</a:t>
            </a:r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 автодорожный» в 2018 году составило 93 612 единиц, в то время как в 2019 году – только 73 652 единицы. Снижение количества транспорта, пересекающего границу в 2019 году, составило 22% по сравнению с 2018 годом. </a:t>
            </a:r>
          </a:p>
          <a:p>
            <a:pPr algn="just"/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Делегация Кыргызской Республики на заседании Генсовета ВТО обозначила конкретные статьи и нормы ключевых соглашений ВТО, нарушаемых Республикой Казахстан, и призвала соседнее государство неукоснительно исполнять взятые на себя обязательства перед ВТО и действовать в духе соглашений ВТО. </a:t>
            </a:r>
          </a:p>
          <a:p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1280472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05E7F9A-8DD6-2233-E1D3-C053E87CD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194" y="350196"/>
            <a:ext cx="11518710" cy="6309911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0" i="0" dirty="0">
                <a:solidFill>
                  <a:srgbClr val="212529"/>
                </a:solidFill>
                <a:effectLst/>
                <a:latin typeface="roboto_regular"/>
              </a:rPr>
              <a:t>В ответ на отказ казахстанской делегации на заседании Генсовета ВТО признать свои нарушения норм и принципов ВТО и неготовность урегулировать сложившуюся на границе ситуацию в соответствии с правилами и требованиями ВТО, делегация Кыргызской Республики заявила о готовности направить данную проблему на рассмотрение  Органа по урегулированию споров ВТО. </a:t>
            </a:r>
          </a:p>
          <a:p>
            <a:pPr algn="just"/>
            <a:r>
              <a:rPr lang="ru-RU" b="0" i="1" dirty="0" err="1">
                <a:solidFill>
                  <a:srgbClr val="212529"/>
                </a:solidFill>
                <a:effectLst/>
                <a:latin typeface="roboto_regular"/>
              </a:rPr>
              <a:t>Справочно</a:t>
            </a:r>
            <a:r>
              <a:rPr lang="ru-RU" b="0" i="1" dirty="0">
                <a:solidFill>
                  <a:srgbClr val="212529"/>
                </a:solidFill>
                <a:effectLst/>
                <a:latin typeface="roboto_regular"/>
              </a:rPr>
              <a:t>: Орган по разрешению споров ВТО является центральным органом, уполномоченным обеспечивать соблюдение правил и процедур, установленных Договоренностями по разрешению споров ВТО.</a:t>
            </a:r>
            <a:endParaRPr lang="ru-RU" b="0" i="0" dirty="0">
              <a:solidFill>
                <a:srgbClr val="212529"/>
              </a:solidFill>
              <a:effectLst/>
              <a:latin typeface="roboto_regular"/>
            </a:endParaRPr>
          </a:p>
          <a:p>
            <a:pPr algn="just"/>
            <a:r>
              <a:rPr lang="ru-RU" b="0" i="1" dirty="0">
                <a:solidFill>
                  <a:srgbClr val="212529"/>
                </a:solidFill>
                <a:effectLst/>
                <a:latin typeface="roboto_regular"/>
              </a:rPr>
              <a:t>Согласно процедурам, установленных Договоренностями по разрешению споров, если консультации сторон не приведут к взаимосогласованному решению в течение 60 дней, государство-член ВТО имеет право учредить Панельную комиссию ВТО, состоящую из трех до пяти независимых экспертов в области торговли. Цель комиссии - вынести решение судебного характера по предмету спора.</a:t>
            </a:r>
            <a:endParaRPr lang="ru-RU" b="0" i="0" dirty="0">
              <a:solidFill>
                <a:srgbClr val="212529"/>
              </a:solidFill>
              <a:effectLst/>
              <a:latin typeface="roboto_regular"/>
            </a:endParaRPr>
          </a:p>
          <a:p>
            <a:pPr algn="just"/>
            <a:r>
              <a:rPr lang="ru-RU" b="0" i="1" dirty="0">
                <a:solidFill>
                  <a:srgbClr val="212529"/>
                </a:solidFill>
                <a:effectLst/>
                <a:latin typeface="roboto_regular"/>
              </a:rPr>
              <a:t>В рамках своих полномочий, Панельная комиссия ВТО тщательно изучит в свете соответствующих положений ВТО спорный вопрос путем проведения серий встреч со сторонами, запросив все требующие для расследования документы и доказательную базу от сторон. Также Панельная комиссия может потребовать информацию или воспользоваться консультацией технического характера от любого лица или органа, которые она сочтет подходящими.</a:t>
            </a:r>
            <a:endParaRPr lang="ru-RU" b="0" i="0" dirty="0">
              <a:solidFill>
                <a:srgbClr val="212529"/>
              </a:solidFill>
              <a:effectLst/>
              <a:latin typeface="roboto_regular"/>
            </a:endParaRPr>
          </a:p>
          <a:p>
            <a:pPr algn="just"/>
            <a:r>
              <a:rPr lang="ru-RU" b="0" i="1" dirty="0">
                <a:solidFill>
                  <a:srgbClr val="212529"/>
                </a:solidFill>
                <a:effectLst/>
                <a:latin typeface="roboto_regular"/>
              </a:rPr>
              <a:t>По итогам изучения Панельная комиссия ВТО готовит отчет с выводами и рекомендациями, и проектом решений для рассмотрения и утверждения Органом по разрешению споров ВТО. </a:t>
            </a:r>
            <a:endParaRPr lang="ru-RU" b="0" i="0" dirty="0">
              <a:solidFill>
                <a:srgbClr val="212529"/>
              </a:solidFill>
              <a:effectLst/>
              <a:latin typeface="roboto_regular"/>
            </a:endParaRPr>
          </a:p>
          <a:p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2678253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2822D010-83C4-C1A7-CBAD-A29B1D5A1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281" y="370114"/>
            <a:ext cx="11983989" cy="5806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8748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B3B2358-7B2C-3893-FD21-AF3B41B0F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4" y="391885"/>
            <a:ext cx="11756571" cy="624954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На заседании Генерального совета Всемирной торговой организации </a:t>
            </a:r>
            <a:r>
              <a:rPr lang="ru-RU" b="0" i="1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(ВТО) </a:t>
            </a:r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в </a:t>
            </a:r>
            <a:r>
              <a:rPr lang="ru-RU" b="0" i="0" u="none" strike="noStrike" dirty="0" err="1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г.Женева</a:t>
            </a:r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 обсуждена ситуация на казахстанско-кыргызской границе по обращению Кыргызской Республики.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Представители Кыргызской Республики выразили Республике Казахстан претензии о, якобы, нарушении некоторых положений соглашений ВТО, что привело к ухудшению </a:t>
            </a:r>
            <a:r>
              <a:rPr lang="ru-RU" b="0" i="0" u="none" strike="noStrike" dirty="0" err="1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экономическихпоказателей</a:t>
            </a:r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 Кыргызстана.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Постоянный Представитель Казахстана при ООН и других международных организациях в Женеве </a:t>
            </a:r>
            <a:r>
              <a:rPr lang="ru-RU" b="0" i="0" u="none" strike="noStrike" dirty="0" err="1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Жанар</a:t>
            </a:r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 </a:t>
            </a:r>
            <a:r>
              <a:rPr lang="ru-RU" b="0" i="0" u="none" strike="noStrike" dirty="0" err="1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Айтжанова</a:t>
            </a:r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 назвала жалобу Кыргызстана безосновательной.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Она напомнила кыргызской стороне, что согласно Договору о Евразийском экономическом союзе, между территориями государств-членов ЕАЭС осуществляется свободное перемещение товаров, без применения таможенного декларирования и государственного контроля, в том числе таможенного, транспортного, ветеринарного и санитарного контроля.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Следовательно, все товары, прибывающие из Кыргызской Республики в Казахстан, в том числе следующие транзитом через территорию Казахстана, освобождены от требований таможенного контроля. В этой связи вопросы, поднимаемые Кыргызской Республикой, связаны исключительно с правоприменительной практикой законодательства ЕАЭС и должны обсуждаться на площадке данной организации.</a:t>
            </a:r>
          </a:p>
          <a:p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742373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E6DA383-B31E-DCD1-BA8F-B72FA31E5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916" y="300789"/>
            <a:ext cx="11550316" cy="667752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«В течение только 2019 года выявлено более 2,6 тысяч случаев ввоза товаров из Кыргызстана в адрес фиктивных резидентов Республики Казахстан. Также было выявлено более 4,8 тысяч случаев осуществления «</a:t>
            </a:r>
            <a:r>
              <a:rPr lang="ru-RU" b="0" i="0" u="none" strike="noStrike" dirty="0" err="1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лжетранзита</a:t>
            </a:r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» кыргызских товаров на территорию Российской Федерации, которые по факту продавались на рынках Казахстана без уплаты косвенных налогов (НДС) в национальный бюджет» – отметила Посол.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Принимаемые Казахстаном меры направлены на обеспечение налогового администрирования и полноты поступлений НДС в бюджет страны. При этом данные меры применяются в равной степени, как к отечественным грузоперевозчикам, так и в отношении грузоперевозчиков государств-членов ЕАЭС и третьих стран.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В заключение Посол Казахстана призвала Кыргызскую Республику к полному выполнению обязательств, принятых ею при вступлении в ВТО и ЕАЭС, а также к соблюдению национального законодательства своих партнеров.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Казахстанская сторона готова отстаивать свои интересы и законные меры в рамках судебного спора на площадке ВТО, если кыргызская сторона начнет судебные разбирательства.</a:t>
            </a:r>
          </a:p>
          <a:p>
            <a:pPr algn="just"/>
            <a:r>
              <a:rPr lang="ru-RU" b="0" i="0" u="none" strike="noStrike" dirty="0">
                <a:solidFill>
                  <a:srgbClr val="151515"/>
                </a:solidFill>
                <a:effectLst/>
                <a:latin typeface="Roboto" panose="020F0502020204030204" pitchFamily="34" charset="0"/>
              </a:rPr>
              <a:t>В свою очередь, Казахстан обратил внимание ВТО на серьезные нарушения норм данной Организации со стороны Кыргызской Республики, связанные с применением минимального уровня контрольных цен (МУКЦ) на отдельные товары, ввозимые из других государств-членов ЕАЭС; освобождением от уплаты НДС сельскохозяйственной техники, производимой на предприятиях Кыргызской Республики; и разработкой проекта постановления Правительства Кыргызской Республики, предусматривающего введение запрета на ввоз товаров, в отношении которых Казахстаном применяются изъятия из ЕТТ ЕАЭС. Данные нарушения будут рассмотрены в соответствующих комитетах ВТО.</a:t>
            </a:r>
          </a:p>
          <a:p>
            <a:pPr marL="0" indent="0" algn="just">
              <a:buNone/>
            </a:pPr>
            <a:endParaRPr lang="ru-RU" b="0" i="0" u="none" strike="noStrike" dirty="0">
              <a:solidFill>
                <a:srgbClr val="151515"/>
              </a:solidFill>
              <a:effectLst/>
              <a:latin typeface="Roboto" panose="020F0502020204030204" pitchFamily="34" charset="0"/>
            </a:endParaRPr>
          </a:p>
          <a:p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10258775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E244400-DD75-3EE3-2D0E-5E83A043A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7" y="192505"/>
            <a:ext cx="11634537" cy="5984458"/>
          </a:xfrm>
        </p:spPr>
        <p:txBody>
          <a:bodyPr>
            <a:normAutofit fontScale="92500" lnSpcReduction="10000"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редпочтительной площадкой для разрешения подобных споров между государствами – членами ЕАЭС является не ОРС ВТО, а Суд ЕАЭС, в который государства-члены вправе обратиться как за разрешением спора, так и за разъяснением права Союза. </a:t>
            </a:r>
            <a:endParaRPr lang="ru-BY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еханизм ВТО может работать и в другую сторону, когда государства – члены Союза становятся ответчиками по делу в ОРС ВТО, даже не принимая на национальном уровне оспариваемых решений.</a:t>
            </a:r>
            <a:endParaRPr lang="ru-BY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ОРС ВТО уже рассматривал споры, касающиеся права ЕАЭС и решений ЕЭК, принятых на наднациональном уровне, ответчиком по которым выступала Российская Федерация.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Новым становится привлечение в качестве ответчиков за действия ЕЭК других государств – членов ЕАЭС, в том числе Кыргызстана.</a:t>
            </a:r>
            <a:endParaRPr lang="ru-BY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3981511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63A7E24C-D1EC-2019-D4BD-8B605089F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860" y="150926"/>
            <a:ext cx="11844854" cy="651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091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F7426A92-F443-6B12-72AD-93A6DAAD92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286" y="370114"/>
            <a:ext cx="11778343" cy="629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9047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BC6861CF-CE06-1710-4F35-2D45829977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739" y="261753"/>
            <a:ext cx="11740690" cy="617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169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8B4DBC0-E834-B588-EC58-3F354A649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6883"/>
            <a:ext cx="10515600" cy="5927581"/>
          </a:xfrm>
        </p:spPr>
        <p:txBody>
          <a:bodyPr>
            <a:normAutofit fontScale="92500" lnSpcReduction="10000"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Согласно информации с сайта ВТО, стороны по спору с участием Кыргызстана все еще находятся на стадии консультаций, третейские группы не создавалась. </a:t>
            </a:r>
            <a:endParaRPr lang="ru-BY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не вправе повлиять на выбор юрисдикции третьими странами, но для государств – членов ЕАЭС вполне возможно либо добровольно отдать предпочтение юрисдикции Суда ЕАЭС либо даже принять взаимные обязательства, закрепив их в праве Союза, обращаться по спорам, вытекающим из права ЕАЭС, исключительно в Суд Союза.</a:t>
            </a:r>
            <a:endParaRPr lang="ru-BY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Преимущества для государств-членов в обращении именно в Суд Союза – как минимум, сроки рассмотрения дел 90 дней против фактических нескольких лет в ОРС ВТО, понятная процедура рассмотрения дел, кризис Апелляционного органа ВТО.</a:t>
            </a:r>
            <a:endParaRPr lang="ru-BY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31559268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8B4DBC0-E834-B588-EC58-3F354A649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202" y="446706"/>
            <a:ext cx="10515600" cy="59645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Кризис апелляционного органа ВТО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из 7 арбитров, назначаемых консенсусом всеми государствами-участниками ВТО на определенный срок.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полномочий избранных ранее арбитров истек.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США, желая реформировать ВТО, под различными предлогами блокируют назначение новых арбитров апелляционного органа, что привело к невозможности его функционирования.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получения решения третейской группы проигравшей стороной может быть направлена апелляционная жалоба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 пустоту», которая будет ожидать своего рассмотрения долгое время.</a:t>
            </a:r>
            <a:endParaRPr lang="ru-BY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BY" dirty="0"/>
          </a:p>
        </p:txBody>
      </p:sp>
    </p:spTree>
    <p:extLst>
      <p:ext uri="{BB962C8B-B14F-4D97-AF65-F5344CB8AC3E}">
        <p14:creationId xmlns:p14="http://schemas.microsoft.com/office/powerpoint/2010/main" val="17932762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D740ABC-0B64-EA3B-3D3C-1A5AB1444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0015"/>
            <a:ext cx="10515600" cy="5998833"/>
          </a:xfrm>
        </p:spPr>
        <p:txBody>
          <a:bodyPr>
            <a:norm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Дополнительная возможность - разрешение возникших разногласий -  обращение уполномоченных органов государств-членов в Суд ЕАЭС не за разрешением спора, а за разъяснением права Союза.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заявлении о разъяснении, в отличие от спора, можно изложить спорную ситуацию, но просить Суд не констатировать нарушение другим государством права Союза, а разъяснить, как право Союза должно работать применительно к конкретным обстоятельствам.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Обращение государств-членов в Суд Союза  за разрешением споров, вытекающих одновременно из обязательств в ВТО и ЕАЭС, положительно скажется как на сроках рассмотрения дел, так и на развитии нашей интеграции в целом.</a:t>
            </a:r>
            <a:r>
              <a:rPr lang="ru-BY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76311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00F9B23C-7826-42C6-A8A7-E52916E51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5393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8" name="Picture 4" descr="http://courteurasian.org/local/templates/main/images/logo-footer.png">
            <a:extLst>
              <a:ext uri="{FF2B5EF4-FFF2-40B4-BE49-F238E27FC236}">
                <a16:creationId xmlns:a16="http://schemas.microsoft.com/office/drawing/2014/main" id="{7A32E9E6-5BF4-43C3-BB9E-424536A4D6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77"/>
          <a:stretch/>
        </p:blipFill>
        <p:spPr bwMode="auto">
          <a:xfrm>
            <a:off x="280405" y="6022737"/>
            <a:ext cx="55779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7A61DD-24AF-42A0-9E88-D55CB7B30610}"/>
              </a:ext>
            </a:extLst>
          </p:cNvPr>
          <p:cNvSpPr txBox="1"/>
          <p:nvPr/>
        </p:nvSpPr>
        <p:spPr>
          <a:xfrm>
            <a:off x="838200" y="6022737"/>
            <a:ext cx="1799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СУД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ЕВРАЗИЙСКОГО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ЭКОНОМИЧЕСКОГО </a:t>
            </a:r>
          </a:p>
          <a:p>
            <a:r>
              <a:rPr lang="ru-RU" sz="1000" dirty="0">
                <a:solidFill>
                  <a:schemeClr val="accent1"/>
                </a:solidFill>
                <a:cs typeface="Calibri" panose="020F0502020204030204" pitchFamily="34" charset="0"/>
              </a:rPr>
              <a:t>СОЮЗА</a:t>
            </a:r>
          </a:p>
        </p:txBody>
      </p:sp>
      <p:sp>
        <p:nvSpPr>
          <p:cNvPr id="9" name="Подзаголовок 5">
            <a:extLst>
              <a:ext uri="{FF2B5EF4-FFF2-40B4-BE49-F238E27FC236}">
                <a16:creationId xmlns:a16="http://schemas.microsoft.com/office/drawing/2014/main" id="{E05EB64E-D9F6-4252-80BD-78FFA3B199AC}"/>
              </a:ext>
            </a:extLst>
          </p:cNvPr>
          <p:cNvSpPr txBox="1">
            <a:spLocks/>
          </p:cNvSpPr>
          <p:nvPr/>
        </p:nvSpPr>
        <p:spPr>
          <a:xfrm>
            <a:off x="1524000" y="3713750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800" dirty="0">
                <a:solidFill>
                  <a:schemeClr val="accent4">
                    <a:lumMod val="50000"/>
                  </a:schemeClr>
                </a:solidFill>
                <a:cs typeface="Times New Roman" panose="02020603050405020304" pitchFamily="18" charset="0"/>
              </a:rPr>
              <a:t>Колос Денис Георгиевич</a:t>
            </a:r>
            <a:endParaRPr lang="en-US" sz="4800" dirty="0">
              <a:solidFill>
                <a:schemeClr val="accent4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chemeClr val="accent4">
                    <a:lumMod val="50000"/>
                  </a:schemeClr>
                </a:solidFill>
                <a:cs typeface="Times New Roman" panose="02020603050405020304" pitchFamily="18" charset="0"/>
              </a:rPr>
              <a:t>Судья Суда Евразийского экономического союза,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4">
                    <a:lumMod val="50000"/>
                  </a:schemeClr>
                </a:solidFill>
                <a:cs typeface="Times New Roman" panose="02020603050405020304" pitchFamily="18" charset="0"/>
              </a:rPr>
              <a:t>кандидат юридических наук </a:t>
            </a:r>
          </a:p>
        </p:txBody>
      </p:sp>
    </p:spTree>
    <p:extLst>
      <p:ext uri="{BB962C8B-B14F-4D97-AF65-F5344CB8AC3E}">
        <p14:creationId xmlns:p14="http://schemas.microsoft.com/office/powerpoint/2010/main" val="31633224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11109</TotalTime>
  <Words>1997</Words>
  <Application>Microsoft Macintosh PowerPoint</Application>
  <PresentationFormat>Широкоэкранный</PresentationFormat>
  <Paragraphs>133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Roboto</vt:lpstr>
      <vt:lpstr>roboto_regular</vt:lpstr>
      <vt:lpstr>Times New Roman</vt:lpstr>
      <vt:lpstr>Тема Office</vt:lpstr>
      <vt:lpstr>Вопросы конкуренции в праве Евразийского экономического союза. Юрисдикция Суда Евразийского экономического союза и Органа по разрешению споров ВТО</vt:lpstr>
      <vt:lpstr>Общие правила конкуренции в Союзе</vt:lpstr>
      <vt:lpstr>Компетенция по пресечению нарушений в сфере конкуренции</vt:lpstr>
      <vt:lpstr>Сфера конкуренции в Союзе</vt:lpstr>
      <vt:lpstr>Споры в сфере конкуренции в Суде по заявлению хозяйствующего субъекта</vt:lpstr>
      <vt:lpstr>Правовые позиции Суда ЕАЭС в сфере конкуренции</vt:lpstr>
      <vt:lpstr>«Мягкое» право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Alexey Pirozhkin</dc:creator>
  <cp:lastModifiedBy>Денис KDG</cp:lastModifiedBy>
  <cp:revision>270</cp:revision>
  <dcterms:created xsi:type="dcterms:W3CDTF">2021-05-12T06:24:24Z</dcterms:created>
  <dcterms:modified xsi:type="dcterms:W3CDTF">2023-03-06T20:34:06Z</dcterms:modified>
</cp:coreProperties>
</file>